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558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54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55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7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243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89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34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99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0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77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3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8D2AFD-4FDC-4B47-A616-C90CC985E538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2AF67A3-5338-4ACE-AD98-CD162745C7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867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6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8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71BA0B-B4D0-47EA-94A8-7E286418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342" y="600956"/>
            <a:ext cx="7273763" cy="1325562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Verdana" panose="020B0604030504040204" pitchFamily="34" charset="0"/>
                <a:ea typeface="Verdana" panose="020B0604030504040204" pitchFamily="34" charset="0"/>
              </a:rPr>
              <a:t>INTER vs MILAN</a:t>
            </a:r>
            <a:br>
              <a:rPr lang="it-IT" sz="5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it-IT" sz="2700" dirty="0">
                <a:latin typeface="Verdana" panose="020B0604030504040204" pitchFamily="34" charset="0"/>
                <a:ea typeface="Verdana" panose="020B0604030504040204" pitchFamily="34" charset="0"/>
              </a:rPr>
              <a:t>Stadio San Siro - 9 febbraio 2020</a:t>
            </a:r>
          </a:p>
        </p:txBody>
      </p:sp>
      <p:pic>
        <p:nvPicPr>
          <p:cNvPr id="11" name="Segnaposto contenuto 10" descr="Immagine che contiene zuppa, segnale, cibo&#10;&#10;Descrizione generata automaticamente">
            <a:extLst>
              <a:ext uri="{FF2B5EF4-FFF2-40B4-BE49-F238E27FC236}">
                <a16:creationId xmlns:a16="http://schemas.microsoft.com/office/drawing/2014/main" id="{FDF886D9-5141-4CB3-9E53-2CFAE7DE6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32" y="777660"/>
            <a:ext cx="972154" cy="972154"/>
          </a:xfrm>
        </p:spPr>
      </p:pic>
      <p:pic>
        <p:nvPicPr>
          <p:cNvPr id="13" name="Immagine 12" descr="Immagine che contiene disegnando, finestra&#10;&#10;Descrizione generata automaticamente">
            <a:extLst>
              <a:ext uri="{FF2B5EF4-FFF2-40B4-BE49-F238E27FC236}">
                <a16:creationId xmlns:a16="http://schemas.microsoft.com/office/drawing/2014/main" id="{DF0C7D7E-5324-4D62-BA60-35A110F8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61" y="740779"/>
            <a:ext cx="674045" cy="1088021"/>
          </a:xfrm>
          <a:prstGeom prst="rect">
            <a:avLst/>
          </a:prstGeom>
        </p:spPr>
      </p:pic>
      <p:sp>
        <p:nvSpPr>
          <p:cNvPr id="14" name="Sottotitolo 2">
            <a:extLst>
              <a:ext uri="{FF2B5EF4-FFF2-40B4-BE49-F238E27FC236}">
                <a16:creationId xmlns:a16="http://schemas.microsoft.com/office/drawing/2014/main" id="{356DE158-CB00-4EBE-A04C-0B2ECC2E6514}"/>
              </a:ext>
            </a:extLst>
          </p:cNvPr>
          <p:cNvSpPr txBox="1">
            <a:spLocks/>
          </p:cNvSpPr>
          <p:nvPr/>
        </p:nvSpPr>
        <p:spPr>
          <a:xfrm>
            <a:off x="854063" y="258318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5000" dirty="0">
                <a:latin typeface="Verdana" panose="020B0604030504040204" pitchFamily="34" charset="0"/>
                <a:ea typeface="Verdana" panose="020B0604030504040204" pitchFamily="34" charset="0"/>
              </a:rPr>
              <a:t>Il derby della madonnina in campo e sui social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90319D-E062-4441-8380-C9C21848410D}"/>
              </a:ext>
            </a:extLst>
          </p:cNvPr>
          <p:cNvSpPr txBox="1"/>
          <p:nvPr/>
        </p:nvSpPr>
        <p:spPr>
          <a:xfrm>
            <a:off x="7596701" y="4716622"/>
            <a:ext cx="4980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Tommaso Cattaneo</a:t>
            </a:r>
            <a:r>
              <a:rPr lang="it-IT" baseline="30000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799791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Lorenzo Sasso</a:t>
            </a:r>
            <a:r>
              <a:rPr lang="it-IT" baseline="30000" dirty="0"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809055</a:t>
            </a:r>
          </a:p>
          <a:p>
            <a:endParaRPr lang="it-IT" dirty="0"/>
          </a:p>
          <a:p>
            <a:r>
              <a:rPr lang="it-IT" i="1" baseline="300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</a:t>
            </a:r>
            <a:r>
              <a:rPr lang="it-IT" i="1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CdLM Data Science, Università degli Studi di Milano – Bicocca </a:t>
            </a:r>
            <a:endParaRPr lang="it-IT" baseline="300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0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0"/>
                    </a14:imgEffect>
                  </a14:imgLayer>
                </a14:imgProps>
              </a:ext>
            </a:extLst>
          </a:blip>
          <a:srcRect/>
          <a:stretch>
            <a:fillRect t="-4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90D744-E75B-4A03-92CC-601E6C0C5E8A}"/>
              </a:ext>
            </a:extLst>
          </p:cNvPr>
          <p:cNvSpPr txBox="1"/>
          <p:nvPr/>
        </p:nvSpPr>
        <p:spPr>
          <a:xfrm>
            <a:off x="984202" y="2819777"/>
            <a:ext cx="1006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190449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DED04-1F12-4735-9E14-8F511363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462986"/>
            <a:ext cx="10405409" cy="892669"/>
          </a:xfrm>
        </p:spPr>
        <p:txBody>
          <a:bodyPr>
            <a:no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Il derby di Milano: un po’ di numeri…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A855BA-2BBC-45B5-AA39-523912C9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655180"/>
            <a:ext cx="8595360" cy="4351337"/>
          </a:xfrm>
        </p:spPr>
        <p:txBody>
          <a:bodyPr/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Prima partita della storia : 10 Gennaio 1909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Totale partite ufficiali disputate : 225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94FF87A-D072-4115-80B7-4E92FB02B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42495"/>
              </p:ext>
            </p:extLst>
          </p:nvPr>
        </p:nvGraphicFramePr>
        <p:xfrm>
          <a:off x="1263408" y="2893671"/>
          <a:ext cx="9666722" cy="31120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21216">
                  <a:extLst>
                    <a:ext uri="{9D8B030D-6E8A-4147-A177-3AD203B41FA5}">
                      <a16:colId xmlns:a16="http://schemas.microsoft.com/office/drawing/2014/main" val="4073685284"/>
                    </a:ext>
                  </a:extLst>
                </a:gridCol>
                <a:gridCol w="3222753">
                  <a:extLst>
                    <a:ext uri="{9D8B030D-6E8A-4147-A177-3AD203B41FA5}">
                      <a16:colId xmlns:a16="http://schemas.microsoft.com/office/drawing/2014/main" val="3563473765"/>
                    </a:ext>
                  </a:extLst>
                </a:gridCol>
                <a:gridCol w="3222753">
                  <a:extLst>
                    <a:ext uri="{9D8B030D-6E8A-4147-A177-3AD203B41FA5}">
                      <a16:colId xmlns:a16="http://schemas.microsoft.com/office/drawing/2014/main" val="2234424407"/>
                    </a:ext>
                  </a:extLst>
                </a:gridCol>
              </a:tblGrid>
              <a:tr h="451969"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INTER</a:t>
                      </a:r>
                      <a:endParaRPr lang="it-IT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MILAN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065287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Partite vinte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76 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220529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Reti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301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700531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G. Meazza (12)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Giocatore con più gol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A. Shevchenko (14)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536850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J. Zanetti (41)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Giocatore con più presenze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P. Maldini (56)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27887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 – 5 (</a:t>
                      </a:r>
                      <a:r>
                        <a:rPr lang="it-IT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 Febbraio 1910</a:t>
                      </a:r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Vittoria con più gol di scarto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0-6 (</a:t>
                      </a:r>
                      <a:r>
                        <a:rPr lang="it-IT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 Maggio 2001</a:t>
                      </a:r>
                      <a:r>
                        <a:rPr lang="it-IT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88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26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 contrast="-2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portatile, interni, computer, sedendo&#10;&#10;Descrizione generata automaticamente">
            <a:extLst>
              <a:ext uri="{FF2B5EF4-FFF2-40B4-BE49-F238E27FC236}">
                <a16:creationId xmlns:a16="http://schemas.microsoft.com/office/drawing/2014/main" id="{7F833A86-7BC6-47FF-9866-0530C2233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91" y="0"/>
            <a:ext cx="638150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07EDB0E-8725-44BA-A7F2-38A01210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018" y="334922"/>
            <a:ext cx="9692640" cy="960699"/>
          </a:xfrm>
        </p:spPr>
        <p:txBody>
          <a:bodyPr/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Dallo stadio ai social network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016200-4DD7-4743-A580-16F3D489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18" y="1504709"/>
            <a:ext cx="8595360" cy="4351337"/>
          </a:xfrm>
        </p:spPr>
        <p:txBody>
          <a:bodyPr/>
          <a:lstStyle/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8" name="Immagine 17" descr="Immagine che contiene ascia&#10;&#10;Descrizione generata automaticamente">
            <a:extLst>
              <a:ext uri="{FF2B5EF4-FFF2-40B4-BE49-F238E27FC236}">
                <a16:creationId xmlns:a16="http://schemas.microsoft.com/office/drawing/2014/main" id="{538BDABC-6BFB-434A-901A-034DB62F7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48" y="638158"/>
            <a:ext cx="808356" cy="65746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4087B8B-70FD-4744-BEBE-4AD9730C8463}"/>
              </a:ext>
            </a:extLst>
          </p:cNvPr>
          <p:cNvSpPr txBox="1"/>
          <p:nvPr/>
        </p:nvSpPr>
        <p:spPr>
          <a:xfrm>
            <a:off x="1235018" y="1713053"/>
            <a:ext cx="92284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 e Milan sono due tra le società più seguite e con più tifosi in Italia e nel mondo. Nel 2020 sono state le due squadre italiane con la media spettatori più elevata, i nerazzurri con 69 mila e i rossoneri con 50 mila </a:t>
            </a:r>
            <a:r>
              <a:rPr lang="it-IT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Negli ultimi anni i social network sono diventati un importante strumento utilizzato da parte delle società per diffondere il proprio brand nel mondo, così come anche luogo di «ritrovo» dei tifosi per difendere i propri colori.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Milan e Inter in Italia sono rispettivamente la seconda e la terza società più seguite sui tre principali social network: Facebook, Instagram e Twitter, precedute dalla Juventus. In particolare, su Twitter, il Milan ha 7 mln di followers contro i 2.5 mln dell’Inter </a:t>
            </a:r>
            <a:r>
              <a:rPr lang="it-IT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Entrambe le società hanno iniziato ad utilizzare Twitter a partire dalla metà del 2010.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72E3E0F-B4F0-47C9-9178-8C01FAF9B09C}"/>
              </a:ext>
            </a:extLst>
          </p:cNvPr>
          <p:cNvSpPr txBox="1"/>
          <p:nvPr/>
        </p:nvSpPr>
        <p:spPr>
          <a:xfrm>
            <a:off x="1235018" y="6292245"/>
            <a:ext cx="859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aseline="30000" dirty="0"/>
              <a:t>1</a:t>
            </a:r>
            <a:r>
              <a:rPr lang="it-IT" sz="1200" dirty="0"/>
              <a:t>https://www.calcio.com/spettatori</a:t>
            </a:r>
          </a:p>
          <a:p>
            <a:r>
              <a:rPr lang="it-IT" sz="1200" baseline="30000" dirty="0"/>
              <a:t>2 </a:t>
            </a:r>
            <a:r>
              <a:rPr lang="it-IT" sz="1200" dirty="0"/>
              <a:t>https://www.socialmediasoccer.com/</a:t>
            </a:r>
            <a:endParaRPr lang="it-IT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343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8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DB0E-8725-44BA-A7F2-38A01210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Gli obiettivi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016200-4DD7-4743-A580-16F3D489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993298" cy="435133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Attraverso l’utilizzo di tecnologie e metodi per l’acquisizione, modellazione e analisi dei dati si è cercato di rispondere alle seguenti domande riguardanti il derby del 9 febbraio 2020: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Quanti tweets sul match vengono pubblicati prima, durante e dopo la partita?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In quante e in quali nazioni viene seguita la partita?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Quali sono i giocatori più twittati?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324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69684-40A2-4E6A-AA9B-9B804773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34" y="326802"/>
            <a:ext cx="9692640" cy="1013459"/>
          </a:xfrm>
        </p:spPr>
        <p:txBody>
          <a:bodyPr/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Flow Chart</a:t>
            </a:r>
          </a:p>
        </p:txBody>
      </p:sp>
      <p:pic>
        <p:nvPicPr>
          <p:cNvPr id="6" name="Immagine 5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C2C6AF32-F7D6-4CCA-8533-07431DC72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3" y="2902757"/>
            <a:ext cx="663193" cy="633218"/>
          </a:xfrm>
          <a:prstGeom prst="rect">
            <a:avLst/>
          </a:prstGeom>
        </p:spPr>
      </p:pic>
      <p:pic>
        <p:nvPicPr>
          <p:cNvPr id="4" name="Immagine 3" descr="Immagine che contiene ascia&#10;&#10;Descrizione generata automaticamente">
            <a:extLst>
              <a:ext uri="{FF2B5EF4-FFF2-40B4-BE49-F238E27FC236}">
                <a16:creationId xmlns:a16="http://schemas.microsoft.com/office/drawing/2014/main" id="{3F1E074A-02C6-4639-ADA2-F70F17CDE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4" y="3010941"/>
            <a:ext cx="567632" cy="461674"/>
          </a:xfrm>
          <a:prstGeom prst="rect">
            <a:avLst/>
          </a:prstGeom>
        </p:spPr>
      </p:pic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F2C1F72-3830-4C97-9C8E-BE8DA52B5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4" y="4342533"/>
            <a:ext cx="1438657" cy="756455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A984E39-F963-4EF9-BE83-F184C5D2CDE9}"/>
              </a:ext>
            </a:extLst>
          </p:cNvPr>
          <p:cNvCxnSpPr/>
          <p:nvPr/>
        </p:nvCxnSpPr>
        <p:spPr>
          <a:xfrm>
            <a:off x="910556" y="3700875"/>
            <a:ext cx="0" cy="52086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40BE0B2-F4DD-4268-899E-AE01FA301361}"/>
              </a:ext>
            </a:extLst>
          </p:cNvPr>
          <p:cNvCxnSpPr>
            <a:cxnSpLocks/>
          </p:cNvCxnSpPr>
          <p:nvPr/>
        </p:nvCxnSpPr>
        <p:spPr>
          <a:xfrm>
            <a:off x="610253" y="3700875"/>
            <a:ext cx="0" cy="52086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ilindro 15">
            <a:extLst>
              <a:ext uri="{FF2B5EF4-FFF2-40B4-BE49-F238E27FC236}">
                <a16:creationId xmlns:a16="http://schemas.microsoft.com/office/drawing/2014/main" id="{40673B99-4696-4116-AD10-4ADC9347D7F1}"/>
              </a:ext>
            </a:extLst>
          </p:cNvPr>
          <p:cNvSpPr/>
          <p:nvPr/>
        </p:nvSpPr>
        <p:spPr>
          <a:xfrm rot="5400000">
            <a:off x="2528030" y="4842429"/>
            <a:ext cx="358815" cy="865208"/>
          </a:xfrm>
          <a:prstGeom prst="can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ilindro 17">
            <a:extLst>
              <a:ext uri="{FF2B5EF4-FFF2-40B4-BE49-F238E27FC236}">
                <a16:creationId xmlns:a16="http://schemas.microsoft.com/office/drawing/2014/main" id="{0CE648A2-93FB-4669-865D-5104D3B9A770}"/>
              </a:ext>
            </a:extLst>
          </p:cNvPr>
          <p:cNvSpPr/>
          <p:nvPr/>
        </p:nvSpPr>
        <p:spPr>
          <a:xfrm rot="5400000">
            <a:off x="2528029" y="4327099"/>
            <a:ext cx="358815" cy="865208"/>
          </a:xfrm>
          <a:prstGeom prst="can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ilindro 19">
            <a:extLst>
              <a:ext uri="{FF2B5EF4-FFF2-40B4-BE49-F238E27FC236}">
                <a16:creationId xmlns:a16="http://schemas.microsoft.com/office/drawing/2014/main" id="{46A919A8-C9EB-4FA5-B929-5537EFCAC22E}"/>
              </a:ext>
            </a:extLst>
          </p:cNvPr>
          <p:cNvSpPr/>
          <p:nvPr/>
        </p:nvSpPr>
        <p:spPr>
          <a:xfrm rot="5400000">
            <a:off x="2528029" y="3811770"/>
            <a:ext cx="358815" cy="865208"/>
          </a:xfrm>
          <a:prstGeom prst="can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493FCA4-EE1E-4B42-A1E6-C7B713E382D1}"/>
              </a:ext>
            </a:extLst>
          </p:cNvPr>
          <p:cNvCxnSpPr/>
          <p:nvPr/>
        </p:nvCxnSpPr>
        <p:spPr>
          <a:xfrm>
            <a:off x="1222924" y="3700875"/>
            <a:ext cx="0" cy="52086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0C565C0-3F3E-4FDF-85AA-6FB90CB19802}"/>
              </a:ext>
            </a:extLst>
          </p:cNvPr>
          <p:cNvSpPr txBox="1"/>
          <p:nvPr/>
        </p:nvSpPr>
        <p:spPr>
          <a:xfrm>
            <a:off x="2264601" y="4090485"/>
            <a:ext cx="1088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topic</a:t>
            </a:r>
            <a:endParaRPr lang="it-I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35DF63-CF59-4CA4-A698-6CCACFD0E62C}"/>
              </a:ext>
            </a:extLst>
          </p:cNvPr>
          <p:cNvSpPr txBox="1"/>
          <p:nvPr/>
        </p:nvSpPr>
        <p:spPr>
          <a:xfrm>
            <a:off x="2264601" y="4579675"/>
            <a:ext cx="1088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topic</a:t>
            </a:r>
            <a:endParaRPr lang="it-I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Immagine 6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848A147-B39E-4561-9D2A-295878766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39" y="5157564"/>
            <a:ext cx="505431" cy="50543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8AE5CBA-8327-4570-90CD-431F13113CB3}"/>
              </a:ext>
            </a:extLst>
          </p:cNvPr>
          <p:cNvSpPr txBox="1"/>
          <p:nvPr/>
        </p:nvSpPr>
        <p:spPr>
          <a:xfrm>
            <a:off x="2253685" y="5098987"/>
            <a:ext cx="1088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topic</a:t>
            </a:r>
            <a:endParaRPr lang="it-I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FA43B8E-8B99-4240-AF67-E90823E3CC0A}"/>
              </a:ext>
            </a:extLst>
          </p:cNvPr>
          <p:cNvCxnSpPr>
            <a:cxnSpLocks/>
          </p:cNvCxnSpPr>
          <p:nvPr/>
        </p:nvCxnSpPr>
        <p:spPr>
          <a:xfrm>
            <a:off x="1822129" y="4745309"/>
            <a:ext cx="315936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C0D69B4-F8A7-4160-AE2B-BCFA7D845CDB}"/>
              </a:ext>
            </a:extLst>
          </p:cNvPr>
          <p:cNvCxnSpPr>
            <a:cxnSpLocks/>
          </p:cNvCxnSpPr>
          <p:nvPr/>
        </p:nvCxnSpPr>
        <p:spPr>
          <a:xfrm flipV="1">
            <a:off x="1884176" y="4368857"/>
            <a:ext cx="211764" cy="179864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256B5B7-40AF-4D32-A599-54E34AD31312}"/>
              </a:ext>
            </a:extLst>
          </p:cNvPr>
          <p:cNvCxnSpPr>
            <a:cxnSpLocks/>
          </p:cNvCxnSpPr>
          <p:nvPr/>
        </p:nvCxnSpPr>
        <p:spPr>
          <a:xfrm>
            <a:off x="1847533" y="4966447"/>
            <a:ext cx="328178" cy="254668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lindro 29">
            <a:extLst>
              <a:ext uri="{FF2B5EF4-FFF2-40B4-BE49-F238E27FC236}">
                <a16:creationId xmlns:a16="http://schemas.microsoft.com/office/drawing/2014/main" id="{DA764AC2-C7BC-453C-9D9B-1EA77C68EC33}"/>
              </a:ext>
            </a:extLst>
          </p:cNvPr>
          <p:cNvSpPr/>
          <p:nvPr/>
        </p:nvSpPr>
        <p:spPr>
          <a:xfrm>
            <a:off x="4341770" y="4178701"/>
            <a:ext cx="1107311" cy="1236068"/>
          </a:xfrm>
          <a:prstGeom prst="ca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43422F1-21DA-4ED4-ACF0-9937466D081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352621" y="4244374"/>
            <a:ext cx="647524" cy="33530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C1A6449-F92D-41F1-99C7-F2701005AA96}"/>
              </a:ext>
            </a:extLst>
          </p:cNvPr>
          <p:cNvCxnSpPr>
            <a:cxnSpLocks/>
          </p:cNvCxnSpPr>
          <p:nvPr/>
        </p:nvCxnSpPr>
        <p:spPr>
          <a:xfrm>
            <a:off x="3284080" y="4761089"/>
            <a:ext cx="716065" cy="3012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FC331184-490F-485A-92E8-06F864696797}"/>
              </a:ext>
            </a:extLst>
          </p:cNvPr>
          <p:cNvCxnSpPr>
            <a:cxnSpLocks/>
          </p:cNvCxnSpPr>
          <p:nvPr/>
        </p:nvCxnSpPr>
        <p:spPr>
          <a:xfrm flipV="1">
            <a:off x="3284080" y="5098987"/>
            <a:ext cx="716065" cy="98386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sv, document, extension, file, format, type icon">
            <a:extLst>
              <a:ext uri="{FF2B5EF4-FFF2-40B4-BE49-F238E27FC236}">
                <a16:creationId xmlns:a16="http://schemas.microsoft.com/office/drawing/2014/main" id="{0D5CE765-1FB5-4316-A0D2-40999D8F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67" y="4164310"/>
            <a:ext cx="1327437" cy="13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8D04F3E-1FDF-4F8E-ACB2-7B2E1424A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2" y="3283259"/>
            <a:ext cx="1511586" cy="755793"/>
          </a:xfrm>
          <a:prstGeom prst="rect">
            <a:avLst/>
          </a:prstGeom>
        </p:spPr>
      </p:pic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61719099-6500-4336-8A81-9A8F7507BAB9}"/>
              </a:ext>
            </a:extLst>
          </p:cNvPr>
          <p:cNvCxnSpPr>
            <a:cxnSpLocks/>
          </p:cNvCxnSpPr>
          <p:nvPr/>
        </p:nvCxnSpPr>
        <p:spPr>
          <a:xfrm>
            <a:off x="5590569" y="4797908"/>
            <a:ext cx="663194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82ADEA76-E43F-4379-9E78-3B5FFE9A8957}"/>
              </a:ext>
            </a:extLst>
          </p:cNvPr>
          <p:cNvCxnSpPr>
            <a:cxnSpLocks/>
          </p:cNvCxnSpPr>
          <p:nvPr/>
        </p:nvCxnSpPr>
        <p:spPr>
          <a:xfrm>
            <a:off x="5552559" y="4518600"/>
            <a:ext cx="716065" cy="3012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58A60882-731E-4E77-9DF0-8BED7AA373FC}"/>
              </a:ext>
            </a:extLst>
          </p:cNvPr>
          <p:cNvCxnSpPr>
            <a:cxnSpLocks/>
          </p:cNvCxnSpPr>
          <p:nvPr/>
        </p:nvCxnSpPr>
        <p:spPr>
          <a:xfrm>
            <a:off x="5612147" y="5030779"/>
            <a:ext cx="641616" cy="0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sv, document, extension, file, format, type icon">
            <a:extLst>
              <a:ext uri="{FF2B5EF4-FFF2-40B4-BE49-F238E27FC236}">
                <a16:creationId xmlns:a16="http://schemas.microsoft.com/office/drawing/2014/main" id="{543054F4-119E-4BE8-9D2F-6C4AC28B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475" y="4533660"/>
            <a:ext cx="1257537" cy="12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new offices for WyScout by Davide Conti | Davide Conti">
            <a:extLst>
              <a:ext uri="{FF2B5EF4-FFF2-40B4-BE49-F238E27FC236}">
                <a16:creationId xmlns:a16="http://schemas.microsoft.com/office/drawing/2014/main" id="{0D7C52D0-B364-4C9E-B5A6-04D676B3D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67" y="1855666"/>
            <a:ext cx="1118267" cy="7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retta Risultati Calcio Live | Serie A - Premier League - Liga">
            <a:extLst>
              <a:ext uri="{FF2B5EF4-FFF2-40B4-BE49-F238E27FC236}">
                <a16:creationId xmlns:a16="http://schemas.microsoft.com/office/drawing/2014/main" id="{F2A20B5B-5C7D-4173-BE50-88369471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1" b="31269"/>
          <a:stretch/>
        </p:blipFill>
        <p:spPr bwMode="auto">
          <a:xfrm>
            <a:off x="6784349" y="1898689"/>
            <a:ext cx="1569334" cy="64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Segno di addizione 67">
            <a:extLst>
              <a:ext uri="{FF2B5EF4-FFF2-40B4-BE49-F238E27FC236}">
                <a16:creationId xmlns:a16="http://schemas.microsoft.com/office/drawing/2014/main" id="{D997AEFA-3AEF-46D0-88B0-57F09586A1AD}"/>
              </a:ext>
            </a:extLst>
          </p:cNvPr>
          <p:cNvSpPr/>
          <p:nvPr/>
        </p:nvSpPr>
        <p:spPr>
          <a:xfrm>
            <a:off x="6358475" y="2837717"/>
            <a:ext cx="1210541" cy="1105031"/>
          </a:xfrm>
          <a:prstGeom prst="mathPlus">
            <a:avLst>
              <a:gd name="adj1" fmla="val 2571"/>
            </a:avLst>
          </a:prstGeom>
          <a:solidFill>
            <a:schemeClr val="bg2">
              <a:lumMod val="40000"/>
              <a:lumOff val="60000"/>
            </a:schemeClr>
          </a:solidFill>
          <a:ln w="317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B570C24-8A39-4542-B485-08FD46C1786F}"/>
              </a:ext>
            </a:extLst>
          </p:cNvPr>
          <p:cNvSpPr txBox="1"/>
          <p:nvPr/>
        </p:nvSpPr>
        <p:spPr>
          <a:xfrm>
            <a:off x="4460772" y="4459188"/>
            <a:ext cx="99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</a:p>
          <a:p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tweet : [</a:t>
            </a:r>
          </a:p>
          <a:p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    { </a:t>
            </a:r>
            <a:r>
              <a:rPr lang="it-IT" sz="900" dirty="0" err="1">
                <a:latin typeface="Verdana" panose="020B0604030504040204" pitchFamily="34" charset="0"/>
                <a:ea typeface="Verdana" panose="020B0604030504040204" pitchFamily="34" charset="0"/>
              </a:rPr>
              <a:t>hash</a:t>
            </a:r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:..</a:t>
            </a:r>
          </a:p>
          <a:p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       place: ..</a:t>
            </a:r>
          </a:p>
          <a:p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     }</a:t>
            </a:r>
          </a:p>
          <a:p>
            <a:r>
              <a:rPr lang="it-IT" sz="9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pic>
        <p:nvPicPr>
          <p:cNvPr id="37" name="Immagine 3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1DF0F4C-1080-4587-A453-914D55972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79" y="5148180"/>
            <a:ext cx="505431" cy="505431"/>
          </a:xfrm>
          <a:prstGeom prst="rect">
            <a:avLst/>
          </a:prstGeom>
        </p:spPr>
      </p:pic>
      <p:pic>
        <p:nvPicPr>
          <p:cNvPr id="73" name="Immagine 72" descr="Immagine che contiene stanza, orologio&#10;&#10;Descrizione generata automaticamente">
            <a:extLst>
              <a:ext uri="{FF2B5EF4-FFF2-40B4-BE49-F238E27FC236}">
                <a16:creationId xmlns:a16="http://schemas.microsoft.com/office/drawing/2014/main" id="{2417DF82-C403-48D6-BACE-26994ECCDB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t="14184" r="4728"/>
          <a:stretch/>
        </p:blipFill>
        <p:spPr>
          <a:xfrm>
            <a:off x="8923772" y="3961305"/>
            <a:ext cx="2582908" cy="1661093"/>
          </a:xfrm>
          <a:prstGeom prst="rect">
            <a:avLst/>
          </a:prstGeom>
        </p:spPr>
      </p:pic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495D4E6C-6B2E-49D1-9B1A-89A79B6E0944}"/>
              </a:ext>
            </a:extLst>
          </p:cNvPr>
          <p:cNvSpPr/>
          <p:nvPr/>
        </p:nvSpPr>
        <p:spPr>
          <a:xfrm>
            <a:off x="7978647" y="4615772"/>
            <a:ext cx="750071" cy="458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6E94DD-5907-460C-BAA0-C314FD94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303" y="5221115"/>
            <a:ext cx="1120422" cy="47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magine 3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53C776D-22AF-4093-9200-2101CE5B0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94" y="3195444"/>
            <a:ext cx="505431" cy="505431"/>
          </a:xfrm>
          <a:prstGeom prst="rect">
            <a:avLst/>
          </a:prstGeom>
        </p:spPr>
      </p:pic>
      <p:pic>
        <p:nvPicPr>
          <p:cNvPr id="39" name="Immagine 3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2FED8F50-D68A-4975-97A6-615F74EC4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31" y="3658879"/>
            <a:ext cx="505431" cy="50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scia&#10;&#10;Descrizione generata automaticamente">
            <a:extLst>
              <a:ext uri="{FF2B5EF4-FFF2-40B4-BE49-F238E27FC236}">
                <a16:creationId xmlns:a16="http://schemas.microsoft.com/office/drawing/2014/main" id="{4D4D5A53-4B16-4C1B-B7CF-B207FB119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429">
            <a:off x="2217151" y="1102217"/>
            <a:ext cx="6146738" cy="49993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8C88A6B-1D99-420F-9E4C-49CA5579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527392"/>
            <a:ext cx="10637134" cy="1325562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Verdana" panose="020B0604030504040204" pitchFamily="34" charset="0"/>
                <a:ea typeface="Verdana" panose="020B0604030504040204" pitchFamily="34" charset="0"/>
              </a:rPr>
              <a:t>1. Quanti tweets sul match sono stati 	pubblicati?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8C4A00-15DB-440C-8E40-514093170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77" y="2245489"/>
            <a:ext cx="10220216" cy="4351337"/>
          </a:xfrm>
        </p:spPr>
        <p:txBody>
          <a:bodyPr/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Inizio raccolta tweets: h. 20.30 - 9 febbraio 2020 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Fine raccolta tweets: h. 22.55 – 9 febbraio 2020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Hashtags utilizzati : #INTMIL, #derbydellamadonnina, #derbyMilano,#INTERMILAN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Totale tweets raccolti: 18 329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Picco di tweets/minuto: 483 – (h.22.44 post partita)</a:t>
            </a:r>
          </a:p>
        </p:txBody>
      </p:sp>
    </p:spTree>
    <p:extLst>
      <p:ext uri="{BB962C8B-B14F-4D97-AF65-F5344CB8AC3E}">
        <p14:creationId xmlns:p14="http://schemas.microsoft.com/office/powerpoint/2010/main" val="109081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96D0AC-7C51-47CB-8780-2CEA3BFC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10" y="841941"/>
            <a:ext cx="10000296" cy="904244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2. In quante e quali nazioni del mondo è stato seguito il match?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168F6A-5C5E-4894-8FD7-8A4AC227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33" y="2083444"/>
            <a:ext cx="10220216" cy="4351337"/>
          </a:xfrm>
        </p:spPr>
        <p:txBody>
          <a:bodyPr/>
          <a:lstStyle/>
          <a:p>
            <a:pPr marL="285750" indent="-285750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Raggruppati comuni e province in base allo Stato</a:t>
            </a:r>
          </a:p>
          <a:p>
            <a:pPr marL="285750" indent="-285750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Il match è stato seguito in circa 80 nazioni, rispettivamente in 5 continenti</a:t>
            </a:r>
          </a:p>
          <a:p>
            <a:pPr marL="285750" indent="-285750"/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Classifica dei primi tre paesi per n° di tweets:</a:t>
            </a:r>
          </a:p>
          <a:p>
            <a:pPr marL="0" indent="0"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       1. Italia  </a:t>
            </a:r>
          </a:p>
          <a:p>
            <a:pPr marL="0" indent="0"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       2. Indonesia</a:t>
            </a:r>
          </a:p>
          <a:p>
            <a:pPr marL="0" indent="0">
              <a:buNone/>
            </a:pP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        3. Francia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Perché troviamo al secondo posto l’Indonesia?</a:t>
            </a:r>
          </a:p>
        </p:txBody>
      </p:sp>
    </p:spTree>
    <p:extLst>
      <p:ext uri="{BB962C8B-B14F-4D97-AF65-F5344CB8AC3E}">
        <p14:creationId xmlns:p14="http://schemas.microsoft.com/office/powerpoint/2010/main" val="260112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persona, baseball, giocatore, palla&#10;&#10;Descrizione generata automaticamente">
            <a:extLst>
              <a:ext uri="{FF2B5EF4-FFF2-40B4-BE49-F238E27FC236}">
                <a16:creationId xmlns:a16="http://schemas.microsoft.com/office/drawing/2014/main" id="{291D5FFE-4454-4EBC-B9D9-F861E6121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28130"/>
          <a:stretch/>
        </p:blipFill>
        <p:spPr>
          <a:xfrm>
            <a:off x="1" y="0"/>
            <a:ext cx="6095999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F06659C-E578-42F8-8A05-1A8003A2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85" y="375917"/>
            <a:ext cx="10324387" cy="102462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Verdana" panose="020B0604030504040204" pitchFamily="34" charset="0"/>
                <a:ea typeface="Verdana" panose="020B0604030504040204" pitchFamily="34" charset="0"/>
              </a:rPr>
              <a:t>3. Quali sono i giocatori più twittati?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D43071F-8576-4A30-95ED-0B500D8663E8}"/>
              </a:ext>
            </a:extLst>
          </p:cNvPr>
          <p:cNvSpPr txBox="1">
            <a:spLocks/>
          </p:cNvSpPr>
          <p:nvPr/>
        </p:nvSpPr>
        <p:spPr>
          <a:xfrm>
            <a:off x="752585" y="2130746"/>
            <a:ext cx="10220216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EB3EEBDD-B9B7-4E94-AC1A-E614C5476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9105"/>
              </p:ext>
            </p:extLst>
          </p:nvPr>
        </p:nvGraphicFramePr>
        <p:xfrm>
          <a:off x="426726" y="2383160"/>
          <a:ext cx="1097610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600">
                  <a:extLst>
                    <a:ext uri="{9D8B030D-6E8A-4147-A177-3AD203B41FA5}">
                      <a16:colId xmlns:a16="http://schemas.microsoft.com/office/drawing/2014/main" val="48660997"/>
                    </a:ext>
                  </a:extLst>
                </a:gridCol>
                <a:gridCol w="2905435">
                  <a:extLst>
                    <a:ext uri="{9D8B030D-6E8A-4147-A177-3AD203B41FA5}">
                      <a16:colId xmlns:a16="http://schemas.microsoft.com/office/drawing/2014/main" val="2635711667"/>
                    </a:ext>
                  </a:extLst>
                </a:gridCol>
                <a:gridCol w="4035069">
                  <a:extLst>
                    <a:ext uri="{9D8B030D-6E8A-4147-A177-3AD203B41FA5}">
                      <a16:colId xmlns:a16="http://schemas.microsoft.com/office/drawing/2014/main" val="356179966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LUKAKU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IBRAHIMOVIC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7890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[#</a:t>
                      </a:r>
                      <a:r>
                        <a:rPr lang="it-IT" sz="180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lukaku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, #</a:t>
                      </a:r>
                      <a:r>
                        <a:rPr lang="it-IT" sz="180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romelu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Hashtag utilizzati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[#</a:t>
                      </a:r>
                      <a:r>
                        <a:rPr lang="it-IT" sz="180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ibrahimovic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, #</a:t>
                      </a:r>
                      <a:r>
                        <a:rPr lang="it-IT" sz="180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zlatan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, #</a:t>
                      </a:r>
                      <a:r>
                        <a:rPr lang="it-IT" sz="180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izback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0690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253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Tweets totali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5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1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 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Mln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Followers totali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6,4 Mln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9879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41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(22:42)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Picco tweets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(UTC +1)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66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(21:37)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52453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(22:40)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Gol segnati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(UTC + 1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(21:34)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7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89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7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DD06F-83A5-4B81-B020-1DD2615C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92667"/>
            <a:ext cx="9692640" cy="1013459"/>
          </a:xfrm>
        </p:spPr>
        <p:txBody>
          <a:bodyPr/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26E624-4C0A-466F-95B0-1AD35E3B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070" y="2101026"/>
            <a:ext cx="8595360" cy="4351337"/>
          </a:xfrm>
        </p:spPr>
        <p:txBody>
          <a:bodyPr/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Importante seguito del calcio italiano nel mondo, anche grazie agli investimenti effettuati dalle società e dalla Lega Calcio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 nuovi investimenti in Africa ed Europa orientale (scuole calcio, camp estivi o sedi per ospitare partite)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Aumentare la visibilità del brand acquistando giocatori di fama internazionale</a:t>
            </a: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Promuovere migliori iniziative sui social per coinvolgere maggiormente i tifosi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3695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641</Words>
  <Application>Microsoft Office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Century Schoolbook</vt:lpstr>
      <vt:lpstr>Verdana</vt:lpstr>
      <vt:lpstr>Wingdings 2</vt:lpstr>
      <vt:lpstr>Vista</vt:lpstr>
      <vt:lpstr>INTER vs MILAN Stadio San Siro - 9 febbraio 2020</vt:lpstr>
      <vt:lpstr>Il derby di Milano: un po’ di numeri…</vt:lpstr>
      <vt:lpstr>Dallo stadio ai social network</vt:lpstr>
      <vt:lpstr>Gli obiettivi del progetto</vt:lpstr>
      <vt:lpstr>Flow Chart</vt:lpstr>
      <vt:lpstr>1. Quanti tweets sul match sono stati  pubblicati?</vt:lpstr>
      <vt:lpstr>2. In quante e quali nazioni del mondo è stato seguito il match?</vt:lpstr>
      <vt:lpstr>3. Quali sono i giocatori più twittati?</vt:lpstr>
      <vt:lpstr>Conclusioni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 vs MILAN</dc:title>
  <dc:creator>hp</dc:creator>
  <cp:lastModifiedBy>tommaso cattaneo</cp:lastModifiedBy>
  <cp:revision>58</cp:revision>
  <dcterms:created xsi:type="dcterms:W3CDTF">2020-06-13T10:29:44Z</dcterms:created>
  <dcterms:modified xsi:type="dcterms:W3CDTF">2020-06-14T14:31:22Z</dcterms:modified>
</cp:coreProperties>
</file>